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46" r:id="rId3"/>
    <p:sldId id="318" r:id="rId4"/>
    <p:sldId id="258" r:id="rId5"/>
    <p:sldId id="354" r:id="rId6"/>
    <p:sldId id="319" r:id="rId7"/>
    <p:sldId id="317" r:id="rId8"/>
    <p:sldId id="262" r:id="rId9"/>
    <p:sldId id="344" r:id="rId10"/>
    <p:sldId id="265" r:id="rId11"/>
    <p:sldId id="263" r:id="rId12"/>
    <p:sldId id="341" r:id="rId13"/>
    <p:sldId id="342" r:id="rId14"/>
    <p:sldId id="334" r:id="rId15"/>
    <p:sldId id="320" r:id="rId16"/>
    <p:sldId id="321" r:id="rId17"/>
    <p:sldId id="278" r:id="rId18"/>
    <p:sldId id="279" r:id="rId19"/>
    <p:sldId id="287" r:id="rId20"/>
    <p:sldId id="347" r:id="rId21"/>
    <p:sldId id="292" r:id="rId22"/>
    <p:sldId id="343" r:id="rId23"/>
    <p:sldId id="324" r:id="rId24"/>
    <p:sldId id="332" r:id="rId25"/>
    <p:sldId id="351" r:id="rId26"/>
    <p:sldId id="323" r:id="rId27"/>
    <p:sldId id="325" r:id="rId28"/>
    <p:sldId id="326" r:id="rId29"/>
    <p:sldId id="327" r:id="rId30"/>
    <p:sldId id="329" r:id="rId31"/>
    <p:sldId id="330" r:id="rId32"/>
    <p:sldId id="339" r:id="rId33"/>
    <p:sldId id="348" r:id="rId34"/>
    <p:sldId id="345" r:id="rId35"/>
    <p:sldId id="338" r:id="rId36"/>
    <p:sldId id="336" r:id="rId37"/>
    <p:sldId id="352" r:id="rId38"/>
    <p:sldId id="349" r:id="rId39"/>
    <p:sldId id="353" r:id="rId40"/>
    <p:sldId id="312" r:id="rId41"/>
    <p:sldId id="313" r:id="rId42"/>
    <p:sldId id="311" r:id="rId43"/>
    <p:sldId id="314" r:id="rId44"/>
    <p:sldId id="315" r:id="rId45"/>
    <p:sldId id="331" r:id="rId46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7194" autoAdjust="0"/>
  </p:normalViewPr>
  <p:slideViewPr>
    <p:cSldViewPr>
      <p:cViewPr>
        <p:scale>
          <a:sx n="81" d="100"/>
          <a:sy n="81" d="100"/>
        </p:scale>
        <p:origin x="-2484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C7B91-7452-4C77-B71F-110BA4A85B41}" type="datetimeFigureOut">
              <a:rPr lang="de-CH" smtClean="0"/>
              <a:t>18.02.2015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E6D85-AE46-4842-B0B7-F56FD760F0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7805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3DD2-F61A-4470-A061-A4ACF1930E9F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4561-A0C1-40DB-87F6-6ACC0AD8F49C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635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Redaktion Jürg</a:t>
            </a:r>
            <a:r>
              <a:rPr lang="de-CH" baseline="0" dirty="0" smtClean="0"/>
              <a:t> Glanzmann</a:t>
            </a:r>
          </a:p>
          <a:p>
            <a:r>
              <a:rPr lang="de-CH" baseline="0" dirty="0" smtClean="0"/>
              <a:t>Fotos Ruedi Ritter</a:t>
            </a:r>
          </a:p>
          <a:p>
            <a:r>
              <a:rPr lang="de-CH" baseline="0" dirty="0" smtClean="0"/>
              <a:t>Diverse Fotos Martin Hunzinger und Jürg Glanzmann</a:t>
            </a:r>
          </a:p>
          <a:p>
            <a:endParaRPr lang="de-CH" baseline="0" dirty="0" smtClean="0"/>
          </a:p>
          <a:p>
            <a:r>
              <a:rPr lang="de-CH" baseline="0" dirty="0" smtClean="0"/>
              <a:t>Vorwort: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 smtClean="0"/>
              <a:t>Zuchtsystem ist eigenständig!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 smtClean="0"/>
              <a:t>Waben werden nicht in Wirtschaftsvölker oder Ableger integriert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 smtClean="0"/>
              <a:t>Rassenunabhängig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 smtClean="0"/>
              <a:t>Einfaches zügiges Züchten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 smtClean="0"/>
              <a:t>Für den Kleinimker wie auch für den Profi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876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 Larven dürfen maximal ein Tag alt sein, um qualitativ hochwertige Königinnen zu Züchten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701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Traditioneller </a:t>
            </a:r>
            <a:r>
              <a:rPr lang="de-CH" dirty="0" err="1" smtClean="0"/>
              <a:t>Umlarvlöffel</a:t>
            </a:r>
            <a:endParaRPr lang="de-CH" dirty="0" smtClean="0"/>
          </a:p>
          <a:p>
            <a:r>
              <a:rPr lang="de-CH" dirty="0" err="1" smtClean="0"/>
              <a:t>Chines</a:t>
            </a:r>
            <a:r>
              <a:rPr lang="de-CH" dirty="0" smtClean="0"/>
              <a:t> (Chinesischer </a:t>
            </a:r>
            <a:r>
              <a:rPr lang="de-CH" dirty="0" err="1" smtClean="0"/>
              <a:t>Umlarfwerkzeug</a:t>
            </a:r>
            <a:r>
              <a:rPr lang="de-CH" dirty="0" smtClean="0"/>
              <a:t> rot)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2105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Vor dem </a:t>
            </a:r>
            <a:r>
              <a:rPr lang="de-CH" dirty="0" err="1" smtClean="0"/>
              <a:t>Umlarven</a:t>
            </a:r>
            <a:r>
              <a:rPr lang="de-CH" dirty="0" smtClean="0"/>
              <a:t> kann frischer</a:t>
            </a:r>
            <a:r>
              <a:rPr lang="de-CH" baseline="0" dirty="0" smtClean="0"/>
              <a:t> </a:t>
            </a:r>
            <a:r>
              <a:rPr lang="de-CH" dirty="0" smtClean="0"/>
              <a:t>Futtersaft (</a:t>
            </a:r>
            <a:r>
              <a:rPr lang="de-CH" dirty="0" err="1" smtClean="0"/>
              <a:t>Gelée</a:t>
            </a:r>
            <a:r>
              <a:rPr lang="de-CH" baseline="0" dirty="0" smtClean="0"/>
              <a:t> Royale) in Näpfchen gegeben werden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7785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1-Tägige</a:t>
            </a:r>
            <a:r>
              <a:rPr lang="de-CH" baseline="0" dirty="0" smtClean="0"/>
              <a:t> Larve in Näpfchen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5505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Transport der Zuchtlatten in</a:t>
            </a:r>
            <a:r>
              <a:rPr lang="de-CH" baseline="0" dirty="0" smtClean="0"/>
              <a:t> einer Kühlbox mit feuchten Tüchern; so können Zuchtlatten bis zu 4 Stunden «zwischengelagert» werden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4843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2 Zuchtrahmen à</a:t>
            </a:r>
            <a:r>
              <a:rPr lang="de-CH" baseline="0" dirty="0" smtClean="0"/>
              <a:t> 21 Zellen werden eingefügt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3072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5843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Die</a:t>
            </a:r>
            <a:r>
              <a:rPr lang="de-DE" baseline="0" dirty="0" smtClean="0"/>
              <a:t> Varroamilbe geht in den letzten Stunden vor der </a:t>
            </a:r>
            <a:r>
              <a:rPr lang="de-DE" baseline="0" dirty="0" err="1" smtClean="0"/>
              <a:t>Verdeckelung</a:t>
            </a:r>
            <a:r>
              <a:rPr lang="de-DE" baseline="0" dirty="0" smtClean="0"/>
              <a:t> in die Zellen.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Ist keine offene Brut mehr vorhanden, können auch Königinnenzellen befallen werden. </a:t>
            </a:r>
          </a:p>
          <a:p>
            <a:r>
              <a:rPr lang="de-DE" baseline="0" dirty="0" smtClean="0"/>
              <a:t>Bei späten Zuchten empfiehlt sich einen Drohnenwabe mit offener Brut beizugeben damit die Milben diese befallen.</a:t>
            </a:r>
          </a:p>
          <a:p>
            <a:endParaRPr lang="de-DE" baseline="0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F9AC90-CFC4-4BE0-A701-D8A90B36E693}" type="slidenum">
              <a:rPr lang="de-CH" smtClean="0"/>
              <a:pPr/>
              <a:t>17</a:t>
            </a:fld>
            <a:endParaRPr lang="de-CH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smtClean="0"/>
              <a:t>Verschulen der Zellen am 10. oder 11. Tag nach dem </a:t>
            </a:r>
            <a:r>
              <a:rPr lang="de-CH" baseline="0" dirty="0" err="1" smtClean="0"/>
              <a:t>Umlarven</a:t>
            </a:r>
            <a:r>
              <a:rPr lang="de-CH" baseline="0" dirty="0" smtClean="0"/>
              <a:t>. Achtung!!! Bei hohen Temperaturen können die Königinnen einen halben Tag früher schlüpfen. </a:t>
            </a:r>
          </a:p>
          <a:p>
            <a:r>
              <a:rPr lang="de-CH" baseline="0" dirty="0" smtClean="0"/>
              <a:t>Mit dem Brutapparat ist dies nicht der Fall.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1949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Zellen schützen sobald diese </a:t>
            </a:r>
            <a:r>
              <a:rPr lang="de-CH" dirty="0" err="1" smtClean="0"/>
              <a:t>verdeckelt</a:t>
            </a:r>
            <a:r>
              <a:rPr lang="de-CH" dirty="0" smtClean="0"/>
              <a:t> sind. Dies ist 5</a:t>
            </a:r>
            <a:r>
              <a:rPr lang="de-CH" baseline="0" dirty="0" smtClean="0"/>
              <a:t> Tage nach dem </a:t>
            </a:r>
            <a:r>
              <a:rPr lang="de-CH" baseline="0" dirty="0" err="1" smtClean="0"/>
              <a:t>Umlarven</a:t>
            </a:r>
            <a:r>
              <a:rPr lang="de-CH" baseline="0" dirty="0" smtClean="0"/>
              <a:t> der Fall.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178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8576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Brutschrank</a:t>
            </a:r>
            <a:r>
              <a:rPr lang="de-CH" baseline="0" dirty="0" smtClean="0"/>
              <a:t> mit 160 Königinnenzellen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2538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</a:t>
            </a:r>
            <a:r>
              <a:rPr lang="de-CH" baseline="0" dirty="0" smtClean="0"/>
              <a:t> meisten Begattungsstationen verlangen eine Standkontrolle um den Übertrag von Krankheiten auf der Begattungsstation zu vermeiden. </a:t>
            </a:r>
          </a:p>
          <a:p>
            <a:r>
              <a:rPr lang="de-CH" baseline="0" dirty="0" smtClean="0"/>
              <a:t>(Kontrolle auf Sauer- und Faulbrut)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3724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Volk- und Brutkontrollen durch</a:t>
            </a:r>
            <a:r>
              <a:rPr lang="de-CH" baseline="0" dirty="0" smtClean="0"/>
              <a:t> den Inspektor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0785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Den </a:t>
            </a:r>
            <a:r>
              <a:rPr lang="de-CH" dirty="0" err="1" smtClean="0"/>
              <a:t>Miniplus</a:t>
            </a:r>
            <a:r>
              <a:rPr lang="de-CH" dirty="0" smtClean="0"/>
              <a:t> mit 4 oder</a:t>
            </a:r>
            <a:r>
              <a:rPr lang="de-CH" baseline="0" dirty="0" smtClean="0"/>
              <a:t> mehr Aufsätzen werden Brut und Futterwaben sowie Bienen entnommen</a:t>
            </a:r>
          </a:p>
          <a:p>
            <a:endParaRPr lang="de-CH" baseline="0" dirty="0" smtClean="0"/>
          </a:p>
          <a:p>
            <a:r>
              <a:rPr lang="de-CH" baseline="0" dirty="0" smtClean="0"/>
              <a:t>(Miniplus mit einer oder 2 Zargen wurden schon für das erstellen von Minipluseinheiten «geerntet»)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678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Hier sehen Sie</a:t>
            </a:r>
            <a:r>
              <a:rPr lang="de-CH" baseline="0" dirty="0" smtClean="0"/>
              <a:t> doppelte Miniplus (ein Flugloch vorne, eines hinten)</a:t>
            </a:r>
          </a:p>
          <a:p>
            <a:r>
              <a:rPr lang="de-CH" baseline="0" dirty="0" smtClean="0"/>
              <a:t>Diese werden so auf die Begattungsstation gebracht.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340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</a:t>
            </a:r>
            <a:r>
              <a:rPr lang="de-CH" baseline="0" dirty="0" smtClean="0"/>
              <a:t> Miniplus werden auf dem Anhänger belassen und direkt mit Waben/Bienen </a:t>
            </a:r>
            <a:r>
              <a:rPr lang="de-CH" baseline="0" dirty="0" err="1" smtClean="0"/>
              <a:t>befüllt</a:t>
            </a:r>
            <a:r>
              <a:rPr lang="de-CH" baseline="0" dirty="0" smtClean="0"/>
              <a:t>.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548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Miniplus</a:t>
            </a:r>
            <a:r>
              <a:rPr lang="de-CH" dirty="0" smtClean="0"/>
              <a:t> mit Drohnengitter</a:t>
            </a:r>
          </a:p>
          <a:p>
            <a:endParaRPr lang="de-CH" dirty="0" smtClean="0"/>
          </a:p>
          <a:p>
            <a:r>
              <a:rPr lang="de-CH" dirty="0" smtClean="0"/>
              <a:t>Die</a:t>
            </a:r>
            <a:r>
              <a:rPr lang="de-CH" baseline="0" dirty="0" smtClean="0"/>
              <a:t> Drohnen werden nicht gesiebt. In diesen Kästli können Drohnen weder raus noch rein. Auf der Begattungsstation werden die Kästli </a:t>
            </a:r>
            <a:r>
              <a:rPr lang="de-CH" b="1" baseline="0" dirty="0" smtClean="0"/>
              <a:t>nicht</a:t>
            </a:r>
            <a:r>
              <a:rPr lang="de-CH" baseline="0" dirty="0" smtClean="0"/>
              <a:t> geöffnet!!</a:t>
            </a:r>
          </a:p>
          <a:p>
            <a:endParaRPr lang="de-CH" baseline="0" dirty="0" smtClean="0"/>
          </a:p>
          <a:p>
            <a:r>
              <a:rPr lang="de-CH" baseline="0" dirty="0" smtClean="0"/>
              <a:t>Vorteil: Von der Begattungsstation werden keine Drohnen retour genommen! Die richtigen Drohnen bleiben auf der Station und die «falschen» bleiben in den Miniplus!</a:t>
            </a:r>
          </a:p>
          <a:p>
            <a:endParaRPr lang="de-CH" baseline="0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780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Doppeltes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Miniplus</a:t>
            </a:r>
            <a:r>
              <a:rPr lang="de-CH" baseline="0" dirty="0" smtClean="0"/>
              <a:t>, Platz für je 5 Waben und ein Futtergeschirr. (oder 6 Waben)</a:t>
            </a:r>
          </a:p>
          <a:p>
            <a:endParaRPr lang="de-CH" baseline="0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2851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Pro Begattungseinheit werden 2 Futterwaben oder eine Futterwabe und eine Futtertasche gegeben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9931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Bestückung </a:t>
            </a:r>
            <a:r>
              <a:rPr lang="de-CH" dirty="0" err="1" smtClean="0"/>
              <a:t>Miniplus</a:t>
            </a:r>
            <a:endParaRPr lang="de-CH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de-CH" dirty="0" smtClean="0"/>
              <a:t>1 Futterwabe</a:t>
            </a:r>
            <a:r>
              <a:rPr lang="de-CH" baseline="0" dirty="0" smtClean="0"/>
              <a:t> und ein Futtergeschirr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CH" baseline="0" dirty="0" smtClean="0"/>
              <a:t>3 Brutwaben, mindestens eine mit offener Brut (oder 2 Brutwaben und eine </a:t>
            </a:r>
            <a:r>
              <a:rPr lang="de-CH" baseline="0" dirty="0" err="1" smtClean="0"/>
              <a:t>Leerwabe</a:t>
            </a:r>
            <a:r>
              <a:rPr lang="de-CH" baseline="0" dirty="0" smtClean="0"/>
              <a:t>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CH" baseline="0" dirty="0" smtClean="0"/>
              <a:t>1 Mittelwand</a:t>
            </a:r>
          </a:p>
          <a:p>
            <a:endParaRPr lang="de-CH" dirty="0" smtClean="0"/>
          </a:p>
          <a:p>
            <a:r>
              <a:rPr lang="de-CH" dirty="0" smtClean="0"/>
              <a:t>Genügend</a:t>
            </a:r>
            <a:r>
              <a:rPr lang="de-CH" baseline="0" dirty="0" smtClean="0"/>
              <a:t> Bienen!!</a:t>
            </a:r>
          </a:p>
          <a:p>
            <a:endParaRPr lang="de-CH" baseline="0" dirty="0" smtClean="0"/>
          </a:p>
          <a:p>
            <a:r>
              <a:rPr lang="de-CH" baseline="0" dirty="0" smtClean="0"/>
              <a:t>Die Miniplus werden 4-7 Tage vor dem zugeben der Zellen erstellt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846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Starke Miniplusvölker (Miniplus-Winterkasten</a:t>
            </a:r>
            <a:r>
              <a:rPr lang="de-CH" baseline="0" dirty="0" smtClean="0"/>
              <a:t> mit 13 Waben pro Zarge) </a:t>
            </a:r>
          </a:p>
          <a:p>
            <a:r>
              <a:rPr lang="de-CH" dirty="0" smtClean="0"/>
              <a:t>mit 3 Honigaufsätzen</a:t>
            </a:r>
            <a:r>
              <a:rPr lang="de-CH" baseline="0" dirty="0" smtClean="0"/>
              <a:t> werden als Ausgangmaterial für </a:t>
            </a:r>
            <a:r>
              <a:rPr lang="de-CH" baseline="0" dirty="0" err="1" smtClean="0"/>
              <a:t>Anbrüter</a:t>
            </a:r>
            <a:r>
              <a:rPr lang="de-CH" baseline="0" dirty="0" smtClean="0"/>
              <a:t>- und Pflegevölker benötigt.</a:t>
            </a:r>
          </a:p>
          <a:p>
            <a:r>
              <a:rPr lang="de-CH" baseline="0" dirty="0" smtClean="0"/>
              <a:t>Die gefüllten Honigwaben ersetzen bei den </a:t>
            </a:r>
            <a:r>
              <a:rPr lang="de-CH" baseline="0" dirty="0" err="1" smtClean="0"/>
              <a:t>Miniplus</a:t>
            </a:r>
            <a:r>
              <a:rPr lang="de-CH" baseline="0" dirty="0" smtClean="0"/>
              <a:t> die Futtergeschirre!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8576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Hier</a:t>
            </a:r>
            <a:r>
              <a:rPr lang="de-CH" baseline="0" dirty="0" smtClean="0"/>
              <a:t> fehlen nur noch die Futtertaschen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0444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Es ist</a:t>
            </a:r>
            <a:r>
              <a:rPr lang="de-CH" baseline="0" dirty="0" smtClean="0"/>
              <a:t> wichtig, dass genügend Bienen in den </a:t>
            </a:r>
            <a:r>
              <a:rPr lang="de-CH" baseline="0" dirty="0" err="1" smtClean="0"/>
              <a:t>Miniplus</a:t>
            </a:r>
            <a:r>
              <a:rPr lang="de-CH" baseline="0" dirty="0" smtClean="0"/>
              <a:t> sind. Je nach dem wie viel Brut noch schlüpft sind mehr oder weniger Bienen beizufügen. </a:t>
            </a:r>
          </a:p>
          <a:p>
            <a:endParaRPr lang="de-CH" baseline="0" dirty="0" smtClean="0"/>
          </a:p>
          <a:p>
            <a:r>
              <a:rPr lang="de-CH" baseline="0" dirty="0" smtClean="0"/>
              <a:t>Die Miniplus-Völker ziehen selber Königinnenzellen. Diese werden nicht herausgebrochen, da die Zuchtkönigin früher schlüpft und diese Arbeit selber erledigt.</a:t>
            </a:r>
          </a:p>
          <a:p>
            <a:endParaRPr lang="de-CH" baseline="0" dirty="0" smtClean="0"/>
          </a:p>
          <a:p>
            <a:endParaRPr lang="de-CH" baseline="0" dirty="0" smtClean="0"/>
          </a:p>
          <a:p>
            <a:endParaRPr lang="de-CH" baseline="0" dirty="0" smtClean="0"/>
          </a:p>
          <a:p>
            <a:r>
              <a:rPr lang="de-CH" baseline="0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5683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Geschlossene</a:t>
            </a:r>
            <a:r>
              <a:rPr lang="de-CH" baseline="0" dirty="0" smtClean="0"/>
              <a:t> Königinnenzelle in eine Wabe sorgfältig «eindrücken»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12252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Drohnenvölker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Dent</a:t>
            </a:r>
            <a:r>
              <a:rPr lang="de-CH" baseline="0" dirty="0" smtClean="0"/>
              <a:t> de </a:t>
            </a:r>
            <a:r>
              <a:rPr lang="de-CH" baseline="0" dirty="0" err="1" smtClean="0"/>
              <a:t>Lys</a:t>
            </a:r>
            <a:endParaRPr lang="de-CH" baseline="0" dirty="0" smtClean="0"/>
          </a:p>
          <a:p>
            <a:endParaRPr lang="de-CH" baseline="0" dirty="0" smtClean="0"/>
          </a:p>
          <a:p>
            <a:r>
              <a:rPr lang="de-CH" baseline="0" dirty="0" smtClean="0"/>
              <a:t>Es werden 20 Drohnenvölker zur Begattung vom ca. 1000-1200 Königinnen aufgeführt</a:t>
            </a:r>
          </a:p>
          <a:p>
            <a:endParaRPr lang="de-CH" baseline="0" dirty="0" smtClean="0"/>
          </a:p>
          <a:p>
            <a:r>
              <a:rPr lang="de-CH" baseline="0" dirty="0" smtClean="0"/>
              <a:t>Bei Schlechtwetter (ab 7 Tagen) werden die Völker mit Honigwasser gefüttert damit diese «in Schwung» bleiben! Zur Überwachung der Tracht ist eine Wage mit Wetterstation vorhanden. </a:t>
            </a: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9960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Drohnenvölker werden</a:t>
            </a:r>
            <a:r>
              <a:rPr lang="de-CH" baseline="0" dirty="0" smtClean="0"/>
              <a:t> nach den Zuchtkriterien auserlesen. Diese müssen alle Kriterien erfüllen.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2247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Völker</a:t>
            </a:r>
            <a:r>
              <a:rPr lang="de-CH" baseline="0" dirty="0" smtClean="0"/>
              <a:t> werden auf reduziertem </a:t>
            </a:r>
            <a:r>
              <a:rPr lang="de-CH" baseline="0" dirty="0" err="1" smtClean="0"/>
              <a:t>Brutraum</a:t>
            </a:r>
            <a:r>
              <a:rPr lang="de-CH" baseline="0" dirty="0" smtClean="0"/>
              <a:t> gehalten. </a:t>
            </a:r>
          </a:p>
          <a:p>
            <a:endParaRPr lang="de-CH" baseline="0" dirty="0" smtClean="0"/>
          </a:p>
          <a:p>
            <a:r>
              <a:rPr lang="de-CH" baseline="0" dirty="0" smtClean="0"/>
              <a:t>Normalerweise sind 8, maximal 9 Brutwaben in einem Volk. (2 Drohnenwaben und 7 normale Brutwaben)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5268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Auf</a:t>
            </a:r>
            <a:r>
              <a:rPr lang="de-CH" baseline="0" dirty="0" smtClean="0"/>
              <a:t> der Begattungsstation ist mindestens ein Volk mit einer Wetterstation/Waage ausgerüstet. </a:t>
            </a:r>
          </a:p>
          <a:p>
            <a:endParaRPr lang="de-CH" baseline="0" dirty="0" smtClean="0"/>
          </a:p>
          <a:p>
            <a:r>
              <a:rPr lang="de-CH" baseline="0" dirty="0" smtClean="0"/>
              <a:t>Somit wissen wir genau Bescheid was läuft!!!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6219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Begattungsstation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Dent</a:t>
            </a:r>
            <a:r>
              <a:rPr lang="de-CH" baseline="0" dirty="0" smtClean="0"/>
              <a:t> de </a:t>
            </a:r>
            <a:r>
              <a:rPr lang="de-CH" baseline="0" dirty="0" err="1" smtClean="0"/>
              <a:t>Lys</a:t>
            </a:r>
            <a:r>
              <a:rPr lang="de-CH" baseline="0" dirty="0" smtClean="0"/>
              <a:t>; Auffuhr der Miniplus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1645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</a:t>
            </a:r>
            <a:r>
              <a:rPr lang="de-CH" baseline="0" dirty="0" smtClean="0"/>
              <a:t> Miniplus werden mit Malerabdeckband verschlossen. </a:t>
            </a:r>
          </a:p>
          <a:p>
            <a:endParaRPr lang="de-CH" baseline="0" dirty="0" smtClean="0"/>
          </a:p>
          <a:p>
            <a:r>
              <a:rPr lang="de-CH" baseline="0" dirty="0" smtClean="0"/>
              <a:t>Sollten wir vergessen ein Kästli zu öffnen, können dies die Bienen selber tun!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8979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Minipluskästli</a:t>
            </a:r>
            <a:r>
              <a:rPr lang="de-CH" dirty="0" smtClean="0"/>
              <a:t> werden auf Paletten</a:t>
            </a:r>
            <a:r>
              <a:rPr lang="de-CH" baseline="0" dirty="0" smtClean="0"/>
              <a:t> und weitere Vorrichtungen gelegt. Oft werden 3 er Einheiten gebildet.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01420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smtClean="0"/>
              <a:t>Es muss viel, ja sehr viel Bienenmasse da sein, um dann 2 Zuchtrahmen à 21 Zellen zu geben!!!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9962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Kontrolle </a:t>
            </a:r>
            <a:r>
              <a:rPr lang="de-CH" dirty="0" err="1" smtClean="0"/>
              <a:t>Begattungskästli</a:t>
            </a:r>
            <a:r>
              <a:rPr lang="de-CH" dirty="0" smtClean="0"/>
              <a:t>;</a:t>
            </a:r>
            <a:r>
              <a:rPr lang="de-CH" baseline="0" dirty="0" smtClean="0"/>
              <a:t> s</a:t>
            </a:r>
            <a:r>
              <a:rPr lang="de-CH" dirty="0" smtClean="0"/>
              <a:t>chönes </a:t>
            </a:r>
            <a:r>
              <a:rPr lang="de-CH" dirty="0" err="1" smtClean="0"/>
              <a:t>Brutnest</a:t>
            </a:r>
            <a:r>
              <a:rPr lang="de-CH" dirty="0" smtClean="0"/>
              <a:t>!!!  </a:t>
            </a:r>
          </a:p>
          <a:p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Mit den</a:t>
            </a:r>
            <a:r>
              <a:rPr lang="de-CH" baseline="0" dirty="0" smtClean="0"/>
              <a:t> Miniplus kann die Königinnen-Qualität (Bild </a:t>
            </a:r>
            <a:r>
              <a:rPr lang="de-CH" baseline="0" dirty="0" err="1" smtClean="0"/>
              <a:t>Brutnest</a:t>
            </a:r>
            <a:r>
              <a:rPr lang="de-CH" baseline="0" dirty="0" smtClean="0"/>
              <a:t>) gut überprüft werden. </a:t>
            </a:r>
          </a:p>
          <a:p>
            <a:r>
              <a:rPr lang="de-CH" baseline="0" dirty="0" smtClean="0"/>
              <a:t>Königinnen können auch über lange Zeit «gelagert» werden oder sogar in normalen Miniplus überwintert werden. Zargen können beliebig ergänzt werden.</a:t>
            </a:r>
          </a:p>
          <a:p>
            <a:r>
              <a:rPr lang="de-CH" baseline="0" dirty="0" smtClean="0"/>
              <a:t>Wichtig ist, dass genügend Futter vorhanden ist. Im Februar muss meistens eine Zarge mit Futterwaben darüber gestellt werden. (unterste Zarge ist meist leer und somit zu entfernen)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9114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1176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1083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Wenn Sie mit «</a:t>
            </a:r>
            <a:r>
              <a:rPr lang="de-CH" dirty="0" err="1" smtClean="0"/>
              <a:t>Nummernplättli</a:t>
            </a:r>
            <a:r>
              <a:rPr lang="de-CH" dirty="0" smtClean="0"/>
              <a:t>» zeichnen, empfehlen</a:t>
            </a:r>
            <a:r>
              <a:rPr lang="de-CH" baseline="0" dirty="0" smtClean="0"/>
              <a:t> wir Leuchtfarben zu nehmen. (besonders Blau, Grün und Rot sieht man viel besser!!)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2743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6901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220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475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7 bis</a:t>
            </a:r>
            <a:r>
              <a:rPr lang="de-CH" baseline="0" dirty="0" smtClean="0"/>
              <a:t> 10 Tage vor Zuchtbeginn sind zwischen die einzelnen Brutzargen </a:t>
            </a:r>
            <a:r>
              <a:rPr lang="de-CH" b="1" baseline="0" dirty="0" smtClean="0"/>
              <a:t>Königinnengitter </a:t>
            </a:r>
            <a:r>
              <a:rPr lang="de-CH" baseline="0" dirty="0" smtClean="0"/>
              <a:t>zu legen. </a:t>
            </a:r>
          </a:p>
          <a:p>
            <a:r>
              <a:rPr lang="de-CH" baseline="0" dirty="0" smtClean="0"/>
              <a:t>Somit ist die Suche nach der Königin viel einfacher! (kann nur noch auf einer Zarge sein; respektive muss gar nicht gesucht werden, da diese Zarge nicht in den </a:t>
            </a:r>
            <a:r>
              <a:rPr lang="de-CH" baseline="0" dirty="0" err="1" smtClean="0"/>
              <a:t>Anbrüter</a:t>
            </a:r>
            <a:r>
              <a:rPr lang="de-CH" baseline="0" dirty="0" smtClean="0"/>
              <a:t> gelangt)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7193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  <a:p>
            <a:r>
              <a:rPr lang="de-CH" baseline="0" dirty="0" err="1" smtClean="0"/>
              <a:t>Anbrüter</a:t>
            </a:r>
            <a:r>
              <a:rPr lang="de-CH" baseline="0" dirty="0" smtClean="0"/>
              <a:t>:</a:t>
            </a:r>
          </a:p>
          <a:p>
            <a:r>
              <a:rPr lang="de-CH" baseline="0" dirty="0" smtClean="0"/>
              <a:t>2 Brutzargen </a:t>
            </a:r>
            <a:r>
              <a:rPr lang="de-CH" baseline="0" dirty="0" err="1" smtClean="0"/>
              <a:t>verdeckelt</a:t>
            </a:r>
            <a:r>
              <a:rPr lang="de-CH" baseline="0" dirty="0" smtClean="0"/>
              <a:t>, Raum für 2 Zuchtrahmen belassen (es werden pro Brut-Zarge 3 Waben herausgenommen)</a:t>
            </a:r>
          </a:p>
          <a:p>
            <a:r>
              <a:rPr lang="de-CH" baseline="0" dirty="0" smtClean="0"/>
              <a:t>1 Honigzarge mit 1-2 Waben mit offenem Honig</a:t>
            </a:r>
          </a:p>
          <a:p>
            <a:r>
              <a:rPr lang="de-CH" baseline="0" dirty="0" err="1" smtClean="0"/>
              <a:t>Anbrüter</a:t>
            </a:r>
            <a:r>
              <a:rPr lang="de-CH" baseline="0" dirty="0" smtClean="0"/>
              <a:t> mindestens 4 Stunden so belassen bevor Zuchtlatten reinkommen</a:t>
            </a:r>
          </a:p>
          <a:p>
            <a:endParaRPr lang="de-CH" baseline="0" dirty="0" smtClean="0"/>
          </a:p>
          <a:p>
            <a:r>
              <a:rPr lang="de-CH" baseline="0" dirty="0" smtClean="0"/>
              <a:t>Stammvolk</a:t>
            </a:r>
          </a:p>
          <a:p>
            <a:r>
              <a:rPr lang="de-CH" baseline="0" dirty="0" smtClean="0"/>
              <a:t>Brutzarge mit Königin und ein Honigraum. Diese Zarge um 180° drehen (Flugloch in entgegengesetzter Richtung) </a:t>
            </a:r>
          </a:p>
          <a:p>
            <a:endParaRPr lang="de-CH" baseline="0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9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Am besten auf</a:t>
            </a:r>
            <a:r>
              <a:rPr lang="de-CH" baseline="0" dirty="0" smtClean="0"/>
              <a:t> einer </a:t>
            </a:r>
            <a:r>
              <a:rPr lang="de-CH" baseline="0" dirty="0" err="1" smtClean="0"/>
              <a:t>Brutwabe</a:t>
            </a:r>
            <a:r>
              <a:rPr lang="de-CH" baseline="0" dirty="0" smtClean="0"/>
              <a:t> vom Vorjahr. Das </a:t>
            </a:r>
            <a:r>
              <a:rPr lang="de-CH" baseline="0" dirty="0" err="1" smtClean="0"/>
              <a:t>Umlarven</a:t>
            </a:r>
            <a:r>
              <a:rPr lang="de-CH" baseline="0" dirty="0" smtClean="0"/>
              <a:t> von Maden auf frischen Brutwaben (die im selben Jahr gebaut wurden) ist schwierig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923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Auch das Kriterium </a:t>
            </a:r>
            <a:r>
              <a:rPr lang="de-CH" dirty="0" err="1" smtClean="0"/>
              <a:t>Verdeckeln</a:t>
            </a:r>
            <a:r>
              <a:rPr lang="de-CH" dirty="0" smtClean="0"/>
              <a:t> sollte beachtet werden. (das</a:t>
            </a:r>
            <a:r>
              <a:rPr lang="de-CH" baseline="0" dirty="0" smtClean="0"/>
              <a:t> Nachverfolgen ist aber aufwendig, da meist nicht bekannt ist, von welchen Völkern der Honig ist)</a:t>
            </a:r>
          </a:p>
          <a:p>
            <a:endParaRPr lang="de-CH" baseline="0" dirty="0" smtClean="0"/>
          </a:p>
          <a:p>
            <a:r>
              <a:rPr lang="de-CH" baseline="0" dirty="0" smtClean="0"/>
              <a:t>Schöne Deckelung heisst «weisse Hochdeckelung» ; zwischen dem Honig und dem Deckel ist ein kleiner Zwischenraum mit Luft. So kann gut </a:t>
            </a:r>
            <a:r>
              <a:rPr lang="de-CH" baseline="0" dirty="0" err="1" smtClean="0"/>
              <a:t>entdeckelt</a:t>
            </a:r>
            <a:r>
              <a:rPr lang="de-CH" baseline="0" dirty="0" smtClean="0"/>
              <a:t> werden. </a:t>
            </a:r>
          </a:p>
          <a:p>
            <a:r>
              <a:rPr lang="de-CH" baseline="0" dirty="0" smtClean="0"/>
              <a:t>Ist kein Zwischenraum vorhanden ist das </a:t>
            </a:r>
            <a:r>
              <a:rPr lang="de-CH" baseline="0" dirty="0" err="1" smtClean="0"/>
              <a:t>Abdeckeln</a:t>
            </a:r>
            <a:r>
              <a:rPr lang="de-CH" baseline="0" dirty="0" smtClean="0"/>
              <a:t> mühsam! Dies Eigenschaft ist Volksspezifisch und genetisch vererbbar.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4561-A0C1-40DB-87F6-6ACC0AD8F49C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699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9BD41-ADD4-4D55-911F-DF4EE995F43D}" type="datetimeFigureOut">
              <a:rPr lang="de-DE" smtClean="0"/>
              <a:pPr/>
              <a:t>18.02.2015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0785-D5E8-42B7-9B81-01CE40957791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hyperlink" Target="http://www.google.ch/url?sa=i&amp;rct=j&amp;q=Umlarven+chines&amp;source=images&amp;cd=&amp;cad=rja&amp;docid=YcLeWlckR1qu5M&amp;tbnid=HtAIS9hJmy9U_M:&amp;ved=0CAUQjRw&amp;url=http://www.kaufen-1.com/imkerei/spezial-landwirtschaft/169130.html?q=&amp;page=28&amp;sort=PricePlusShippingHighest&amp;ei=7KLeUaCaDYL2O4zlgbgN&amp;bvm=bv.48705608,d.bGE&amp;psig=AFQjCNHpaAttz9hoT5WQLiIP7nfaokKkNQ&amp;ust=137363155973068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GD\Martin Hunzinger\Imkerei\Durchsicht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1395" r="14299" b="9518"/>
          <a:stretch/>
        </p:blipFill>
        <p:spPr bwMode="auto">
          <a:xfrm>
            <a:off x="0" y="-2527"/>
            <a:ext cx="9208368" cy="63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40236" y="13534"/>
            <a:ext cx="7263527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endParaRPr lang="de-CH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CH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Königinnenzucht</a:t>
            </a:r>
          </a:p>
          <a:p>
            <a:r>
              <a:rPr lang="de-CH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CH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de-CH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Miniplus</a:t>
            </a:r>
            <a:r>
              <a:rPr lang="de-CH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nach Martin Hunzinger</a:t>
            </a:r>
            <a:endParaRPr lang="de-CH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3853575"/>
            <a:ext cx="3873175" cy="206210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Anbrüter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und</a:t>
            </a:r>
            <a:b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weiselloses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Endpflegevolk</a:t>
            </a:r>
          </a:p>
          <a:p>
            <a:pPr algn="r"/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(oder Brutschrank)</a:t>
            </a:r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323528" y="6348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9" name="Fußzeilenplatzhalter 17"/>
          <p:cNvSpPr>
            <a:spLocks noGrp="1"/>
          </p:cNvSpPr>
          <p:nvPr>
            <p:ph type="ftr" sz="quarter" idx="11"/>
          </p:nvPr>
        </p:nvSpPr>
        <p:spPr>
          <a:xfrm>
            <a:off x="6172200" y="6381328"/>
            <a:ext cx="2895600" cy="365125"/>
          </a:xfrm>
        </p:spPr>
        <p:txBody>
          <a:bodyPr/>
          <a:lstStyle/>
          <a:p>
            <a:r>
              <a:rPr lang="de-DE" dirty="0" smtClean="0"/>
              <a:t>Bienengesundheitsdienst </a:t>
            </a:r>
            <a:endParaRPr lang="de-CH" dirty="0"/>
          </a:p>
        </p:txBody>
      </p:sp>
      <p:sp>
        <p:nvSpPr>
          <p:cNvPr id="11" name="Fußzeilenplatzhalter 17"/>
          <p:cNvSpPr txBox="1">
            <a:spLocks/>
          </p:cNvSpPr>
          <p:nvPr/>
        </p:nvSpPr>
        <p:spPr>
          <a:xfrm>
            <a:off x="292968" y="63484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Juli 2013 </a:t>
            </a:r>
            <a:endParaRPr lang="de-CH" dirty="0"/>
          </a:p>
        </p:txBody>
      </p:sp>
      <p:sp>
        <p:nvSpPr>
          <p:cNvPr id="12" name="Fußzeilenplatzhalter 17"/>
          <p:cNvSpPr txBox="1">
            <a:spLocks/>
          </p:cNvSpPr>
          <p:nvPr/>
        </p:nvSpPr>
        <p:spPr>
          <a:xfrm>
            <a:off x="2915816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©</a:t>
            </a:r>
            <a:r>
              <a:rPr lang="de-DE" dirty="0" err="1" smtClean="0"/>
              <a:t>apiservice</a:t>
            </a:r>
            <a:r>
              <a:rPr lang="de-DE" dirty="0" smtClean="0"/>
              <a:t>-gmbh </a:t>
            </a:r>
            <a:endParaRPr lang="de-CH" dirty="0"/>
          </a:p>
        </p:txBody>
      </p:sp>
      <p:sp>
        <p:nvSpPr>
          <p:cNvPr id="13" name="Titel 1"/>
          <p:cNvSpPr>
            <a:spLocks noGrp="1"/>
          </p:cNvSpPr>
          <p:nvPr>
            <p:ph type="subTitle" idx="1"/>
          </p:nvPr>
        </p:nvSpPr>
        <p:spPr>
          <a:xfrm>
            <a:off x="1999690" y="5682432"/>
            <a:ext cx="5144617" cy="617066"/>
          </a:xfrm>
        </p:spPr>
        <p:txBody>
          <a:bodyPr>
            <a:normAutofit fontScale="62500" lnSpcReduction="20000"/>
          </a:bodyPr>
          <a:lstStyle/>
          <a:p>
            <a:endParaRPr lang="de-CH" dirty="0" smtClean="0">
              <a:solidFill>
                <a:schemeClr val="bg1"/>
              </a:solidFill>
            </a:endParaRPr>
          </a:p>
          <a:p>
            <a:r>
              <a:rPr lang="de-CH" sz="2900" dirty="0" smtClean="0">
                <a:solidFill>
                  <a:schemeClr val="bg1"/>
                </a:solidFill>
              </a:rPr>
              <a:t>Autor: Jürg Glanzmann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7"/>
          <a:stretch/>
        </p:blipFill>
        <p:spPr>
          <a:xfrm>
            <a:off x="5811416" y="5170608"/>
            <a:ext cx="3662055" cy="11778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er und offene Brut4 - Kopie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4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uppieren 11"/>
          <p:cNvGrpSpPr/>
          <p:nvPr/>
        </p:nvGrpSpPr>
        <p:grpSpPr>
          <a:xfrm>
            <a:off x="928662" y="71414"/>
            <a:ext cx="6072230" cy="5857916"/>
            <a:chOff x="928662" y="71414"/>
            <a:chExt cx="6072230" cy="5857916"/>
          </a:xfrm>
        </p:grpSpPr>
        <p:sp>
          <p:nvSpPr>
            <p:cNvPr id="5" name="Textfeld 4"/>
            <p:cNvSpPr txBox="1"/>
            <p:nvPr/>
          </p:nvSpPr>
          <p:spPr>
            <a:xfrm>
              <a:off x="2714612" y="71414"/>
              <a:ext cx="378020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CH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ganz junge Larven</a:t>
              </a:r>
              <a:endPara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3571868" y="2000240"/>
              <a:ext cx="1428760" cy="1428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Ellipse 7"/>
            <p:cNvSpPr/>
            <p:nvPr/>
          </p:nvSpPr>
          <p:spPr>
            <a:xfrm>
              <a:off x="5572132" y="785794"/>
              <a:ext cx="1428760" cy="1428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Ellipse 8"/>
            <p:cNvSpPr/>
            <p:nvPr/>
          </p:nvSpPr>
          <p:spPr>
            <a:xfrm>
              <a:off x="928662" y="4500570"/>
              <a:ext cx="1428760" cy="1428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1" name="Grafik 10" descr="Umlarvnadel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41169" r="46875" b="24719"/>
          <a:stretch>
            <a:fillRect/>
          </a:stretch>
        </p:blipFill>
        <p:spPr>
          <a:xfrm rot="5400000">
            <a:off x="7108049" y="321447"/>
            <a:ext cx="285752" cy="207170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788826" y="5929329"/>
            <a:ext cx="2924198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de-CH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umlarven</a:t>
            </a:r>
            <a:endParaRPr lang="de-CH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Larve in Weiselbeche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7" r="11718"/>
          <a:stretch>
            <a:fillRect/>
          </a:stretch>
        </p:blipFill>
        <p:spPr>
          <a:xfrm>
            <a:off x="4572000" y="3143248"/>
            <a:ext cx="3976299" cy="3714752"/>
          </a:xfrm>
          <a:prstGeom prst="rect">
            <a:avLst/>
          </a:prstGeom>
        </p:spPr>
      </p:pic>
      <p:pic>
        <p:nvPicPr>
          <p:cNvPr id="3" name="Grafik 2" descr="Umlarvnadel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9" r="41406" b="21769"/>
          <a:stretch>
            <a:fillRect/>
          </a:stretch>
        </p:blipFill>
        <p:spPr>
          <a:xfrm>
            <a:off x="0" y="0"/>
            <a:ext cx="1428728" cy="4751139"/>
          </a:xfrm>
          <a:prstGeom prst="rect">
            <a:avLst/>
          </a:prstGeom>
        </p:spPr>
      </p:pic>
      <p:pic>
        <p:nvPicPr>
          <p:cNvPr id="4" name="Grafik 3" descr="Umlarvnadel mit Larve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63" t="21246" r="37297" b="38237"/>
          <a:stretch>
            <a:fillRect/>
          </a:stretch>
        </p:blipFill>
        <p:spPr>
          <a:xfrm>
            <a:off x="2357454" y="3258711"/>
            <a:ext cx="2214546" cy="3321856"/>
          </a:xfrm>
          <a:prstGeom prst="rect">
            <a:avLst/>
          </a:prstGeom>
        </p:spPr>
      </p:pic>
      <p:pic>
        <p:nvPicPr>
          <p:cNvPr id="6" name="Grafik 5" descr="Zuchtlatten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32"/>
          <a:stretch>
            <a:fillRect/>
          </a:stretch>
        </p:blipFill>
        <p:spPr>
          <a:xfrm>
            <a:off x="1785918" y="0"/>
            <a:ext cx="7358082" cy="324833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193336" y="6093296"/>
            <a:ext cx="2924198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de-CH" sz="4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umlarven</a:t>
            </a:r>
            <a:endParaRPr lang="de-CH" sz="4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thumbs3.ebaystatic.com/pict/130925461970404000000003_1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4" y="4751138"/>
            <a:ext cx="2106860" cy="21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19518" y="6264119"/>
            <a:ext cx="2961067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1-tägige Larve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BGD\Martin Hunzinger\Zucht\DSC_116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 r="10625"/>
          <a:stretch/>
        </p:blipFill>
        <p:spPr bwMode="auto">
          <a:xfrm>
            <a:off x="-94513" y="29569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 rot="21207033">
            <a:off x="540774" y="5717938"/>
            <a:ext cx="7468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Näpfchen mit Futtersaft </a:t>
            </a:r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Gelée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Royale</a:t>
            </a:r>
          </a:p>
        </p:txBody>
      </p:sp>
      <p:pic>
        <p:nvPicPr>
          <p:cNvPr id="1026" name="Picture 2" descr="\\alp-skoswb-1006\BGD\Ruedi Ritter\Bilder\Imkerei\Königinnenzucht\umlarven\Martin Hunzinger\DSC_11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09"/>
            <a:ext cx="4032448" cy="26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6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BGD\Martin Hunzinger\Zucht\DSC_11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6947"/>
            <a:ext cx="9144000" cy="610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BGD\Martin Hunzinger\Zucht\DSC_116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1" r="91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alp-skoswb-1006\BGD\Jürg Glanzmann\Fotos\Hunzinger Martin 22.5.13 Zucht\Zuchtlatten in Kühlbox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61"/>
          <a:stretch/>
        </p:blipFill>
        <p:spPr bwMode="auto">
          <a:xfrm>
            <a:off x="0" y="0"/>
            <a:ext cx="9963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rtin Hunzinger\Zucht\DSC_020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6" r="7694" b="969"/>
          <a:stretch/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5717938"/>
            <a:ext cx="7425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Pflegevölker müssen sehr stark sein!</a:t>
            </a:r>
          </a:p>
        </p:txBody>
      </p:sp>
    </p:spTree>
    <p:extLst>
      <p:ext uri="{BB962C8B-B14F-4D97-AF65-F5344CB8AC3E}">
        <p14:creationId xmlns:p14="http://schemas.microsoft.com/office/powerpoint/2010/main" val="8926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rtin Hunzinger\Zucht\DSC_020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0" r="9629"/>
          <a:stretch/>
        </p:blipFill>
        <p:spPr bwMode="auto">
          <a:xfrm>
            <a:off x="0" y="4949"/>
            <a:ext cx="9144000" cy="68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3528" y="5589240"/>
            <a:ext cx="78518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Zuchtlatten sind drin; 1 Honigaufsatz 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darüber setzen</a:t>
            </a:r>
          </a:p>
        </p:txBody>
      </p:sp>
    </p:spTree>
    <p:extLst>
      <p:ext uri="{BB962C8B-B14F-4D97-AF65-F5344CB8AC3E}">
        <p14:creationId xmlns:p14="http://schemas.microsoft.com/office/powerpoint/2010/main" val="13370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49" name="Group 121"/>
          <p:cNvGraphicFramePr>
            <a:graphicFrameLocks noGrp="1"/>
          </p:cNvGraphicFramePr>
          <p:nvPr/>
        </p:nvGraphicFramePr>
        <p:xfrm>
          <a:off x="104746" y="142844"/>
          <a:ext cx="8929748" cy="6572304"/>
        </p:xfrm>
        <a:graphic>
          <a:graphicData uri="http://schemas.openxmlformats.org/drawingml/2006/table">
            <a:tbl>
              <a:tblPr/>
              <a:tblGrid>
                <a:gridCol w="966792"/>
                <a:gridCol w="4193281"/>
                <a:gridCol w="3769675"/>
              </a:tblGrid>
              <a:tr h="675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Tage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Königin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Biene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befruchtetes Ei</a:t>
                      </a: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Fütterung mit                                                   Fütterung mit Bienen-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Königinnenfuttersaft                                        futtersaft, Honig, Pollen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</a:t>
                      </a:r>
                      <a:r>
                        <a:rPr kumimoji="0" lang="de-CH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Rundmade</a:t>
                      </a:r>
                      <a:endParaRPr kumimoji="0" lang="de-C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</a:t>
                      </a:r>
                      <a:r>
                        <a:rPr kumimoji="0" lang="de-CH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verdeckeln</a:t>
                      </a:r>
                      <a:endParaRPr kumimoji="0" lang="de-C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schlüpfen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schlüpfen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Grafik 11" descr="Biene mit Milbe auf Sonnenauge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40590" r="32031" b="30003"/>
          <a:stretch>
            <a:fillRect/>
          </a:stretch>
        </p:blipFill>
        <p:spPr>
          <a:xfrm>
            <a:off x="4143372" y="2571744"/>
            <a:ext cx="2168858" cy="2357454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3022092" y="2825547"/>
            <a:ext cx="6094439" cy="3049492"/>
            <a:chOff x="3022092" y="2825547"/>
            <a:chExt cx="6094439" cy="3049492"/>
          </a:xfrm>
        </p:grpSpPr>
        <p:sp>
          <p:nvSpPr>
            <p:cNvPr id="11" name="Rechteck 10"/>
            <p:cNvSpPr/>
            <p:nvPr/>
          </p:nvSpPr>
          <p:spPr>
            <a:xfrm>
              <a:off x="5501439" y="5290264"/>
              <a:ext cx="3615092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CH" sz="32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Varroaproblematik</a:t>
              </a:r>
              <a:r>
                <a:rPr lang="de-CH" sz="3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  <p:sp>
          <p:nvSpPr>
            <p:cNvPr id="14" name="Pfeil nach links 13"/>
            <p:cNvSpPr/>
            <p:nvPr/>
          </p:nvSpPr>
          <p:spPr>
            <a:xfrm rot="976244">
              <a:off x="3022092" y="2825547"/>
              <a:ext cx="2199405" cy="571504"/>
            </a:xfrm>
            <a:prstGeom prst="leftArrow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5" name="Pfeil nach links 14"/>
          <p:cNvSpPr/>
          <p:nvPr/>
        </p:nvSpPr>
        <p:spPr>
          <a:xfrm rot="20623756" flipH="1">
            <a:off x="5598624" y="2796972"/>
            <a:ext cx="2199405" cy="571504"/>
          </a:xfrm>
          <a:prstGeom prst="left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286380" y="285728"/>
            <a:ext cx="3191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smtClean="0">
                <a:latin typeface="Arial" pitchFamily="34" charset="0"/>
                <a:cs typeface="Arial" pitchFamily="34" charset="0"/>
              </a:rPr>
              <a:t>Volk nicht stören</a:t>
            </a:r>
            <a:endParaRPr lang="de-CH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694292"/>
              </p:ext>
            </p:extLst>
          </p:nvPr>
        </p:nvGraphicFramePr>
        <p:xfrm>
          <a:off x="4214810" y="1357298"/>
          <a:ext cx="4572000" cy="4722812"/>
        </p:xfrm>
        <a:graphic>
          <a:graphicData uri="http://schemas.openxmlformats.org/drawingml/2006/table">
            <a:tbl>
              <a:tblPr/>
              <a:tblGrid>
                <a:gridCol w="856611"/>
                <a:gridCol w="3715389"/>
              </a:tblGrid>
              <a:tr h="585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Tage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Königin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befruchtetes Ei</a:t>
                      </a: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 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C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de-CH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Rundmade</a:t>
                      </a:r>
                      <a:endParaRPr kumimoji="0" lang="de-C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573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</a:t>
                      </a:r>
                      <a:r>
                        <a:rPr kumimoji="0" lang="de-CH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verdeckeln</a:t>
                      </a:r>
                      <a:endParaRPr kumimoji="0" lang="de-C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232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schlüpfen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  <p:grpSp>
        <p:nvGrpSpPr>
          <p:cNvPr id="17" name="Gruppieren 16"/>
          <p:cNvGrpSpPr/>
          <p:nvPr/>
        </p:nvGrpSpPr>
        <p:grpSpPr>
          <a:xfrm>
            <a:off x="5286380" y="2805108"/>
            <a:ext cx="1166821" cy="3124222"/>
            <a:chOff x="5286380" y="2805108"/>
            <a:chExt cx="1166821" cy="3124222"/>
          </a:xfrm>
        </p:grpSpPr>
        <p:cxnSp>
          <p:nvCxnSpPr>
            <p:cNvPr id="6" name="Gerade Verbindung mit Pfeil 5"/>
            <p:cNvCxnSpPr/>
            <p:nvPr/>
          </p:nvCxnSpPr>
          <p:spPr>
            <a:xfrm rot="5400000">
              <a:off x="3823092" y="4464454"/>
              <a:ext cx="2928164" cy="1588"/>
            </a:xfrm>
            <a:prstGeom prst="straightConnector1">
              <a:avLst/>
            </a:prstGeom>
            <a:ln w="60325">
              <a:solidFill>
                <a:schemeClr val="tx1"/>
              </a:solidFill>
              <a:headEnd type="oval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5358093" y="2805108"/>
              <a:ext cx="1095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err="1" smtClean="0"/>
                <a:t>umlarven</a:t>
              </a:r>
              <a:endParaRPr lang="de-CH" b="1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5357818" y="5459810"/>
            <a:ext cx="303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Zellen in Begattungskästchen</a:t>
            </a:r>
            <a:endParaRPr lang="de-CH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495890" y="4248156"/>
            <a:ext cx="1704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/>
              <a:t>Zellen schützen </a:t>
            </a:r>
            <a:endParaRPr lang="de-CH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7"/>
          <a:stretch/>
        </p:blipFill>
        <p:spPr bwMode="auto">
          <a:xfrm>
            <a:off x="0" y="-8430"/>
            <a:ext cx="4211960" cy="68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99592" y="2701475"/>
            <a:ext cx="2304256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CH" sz="2800" dirty="0" smtClean="0"/>
              <a:t>Bitte nicht öffnen!!</a:t>
            </a:r>
            <a:endParaRPr lang="de-CH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Zellen in Volk3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67" r="86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85720" y="714356"/>
            <a:ext cx="8286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Zellen schützen, wichtig bei späten Zuchten, 5 Tage nach einhängen des Zuchtrahmens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75856" y="4795897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Miniplus</a:t>
            </a:r>
            <a:r>
              <a: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mit 3 Brutzargen und 2 bis 4 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Honig-Zargen</a:t>
            </a:r>
            <a:endParaRPr lang="de-CH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14325" y="19050"/>
            <a:ext cx="8910638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altLang="de-DE" sz="4800" b="1" u="sng" dirty="0">
                <a:solidFill>
                  <a:schemeClr val="bg1"/>
                </a:solidFill>
              </a:rPr>
              <a:t>Ablauf Vortrag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de-CH" altLang="de-DE" sz="4800" dirty="0">
                <a:solidFill>
                  <a:schemeClr val="bg1"/>
                </a:solidFill>
              </a:rPr>
              <a:t>Biologie Varroamilbe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Varroamilbe, Viren und 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>
                <a:solidFill>
                  <a:schemeClr val="bg1"/>
                </a:solidFill>
              </a:rPr>
              <a:t>andere Krankheiten</a:t>
            </a: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Hauptursachen der Winter-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 err="1">
                <a:solidFill>
                  <a:schemeClr val="bg1"/>
                </a:solidFill>
              </a:rPr>
              <a:t>verluste</a:t>
            </a:r>
            <a:endParaRPr lang="de-CH" altLang="de-DE" sz="48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Konzept Varroabekämpfung 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66725" y="171450"/>
            <a:ext cx="8910638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altLang="de-DE" sz="4800" b="1" u="sng" dirty="0">
                <a:solidFill>
                  <a:schemeClr val="bg1"/>
                </a:solidFill>
              </a:rPr>
              <a:t>Ablauf Vortrag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de-CH" altLang="de-DE" sz="4800" dirty="0">
                <a:solidFill>
                  <a:schemeClr val="bg1"/>
                </a:solidFill>
              </a:rPr>
              <a:t>Biologie Varroamilbe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Varroamilbe, Viren und 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>
                <a:solidFill>
                  <a:schemeClr val="bg1"/>
                </a:solidFill>
              </a:rPr>
              <a:t>andere Krankheiten</a:t>
            </a: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Hauptursachen der Winter-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 err="1">
                <a:solidFill>
                  <a:schemeClr val="bg1"/>
                </a:solidFill>
              </a:rPr>
              <a:t>verluste</a:t>
            </a:r>
            <a:endParaRPr lang="de-CH" altLang="de-DE" sz="48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Konzept Varroabekämpfung 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19125" y="323850"/>
            <a:ext cx="8910638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altLang="de-DE" sz="4800" b="1" u="sng" dirty="0">
                <a:solidFill>
                  <a:schemeClr val="bg1"/>
                </a:solidFill>
              </a:rPr>
              <a:t>Ablauf Vortrag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de-CH" altLang="de-DE" sz="4800" dirty="0">
                <a:solidFill>
                  <a:schemeClr val="bg1"/>
                </a:solidFill>
              </a:rPr>
              <a:t>Biologie Varroamilbe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Varroamilbe, Viren und 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>
                <a:solidFill>
                  <a:schemeClr val="bg1"/>
                </a:solidFill>
              </a:rPr>
              <a:t>andere Krankheiten</a:t>
            </a: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Hauptursachen der Winter-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 err="1">
                <a:solidFill>
                  <a:schemeClr val="bg1"/>
                </a:solidFill>
              </a:rPr>
              <a:t>verluste</a:t>
            </a:r>
            <a:endParaRPr lang="de-CH" altLang="de-DE" sz="48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Konzept Varroabekämpfung 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771525" y="476250"/>
            <a:ext cx="8567538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CH" altLang="de-DE" sz="4800" b="1" u="sng" dirty="0">
                <a:solidFill>
                  <a:schemeClr val="bg1"/>
                </a:solidFill>
              </a:rPr>
              <a:t>Ablauf Vortrag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de-CH" altLang="de-DE" sz="4800" dirty="0">
                <a:solidFill>
                  <a:schemeClr val="bg1"/>
                </a:solidFill>
              </a:rPr>
              <a:t>Biologie Varroamilbe</a:t>
            </a:r>
          </a:p>
          <a:p>
            <a:pPr eaLnBrk="1" hangingPunct="1">
              <a:buFontTx/>
              <a:buAutoNum type="arabicPeriod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Varroamilbe, Viren und 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>
                <a:solidFill>
                  <a:schemeClr val="bg1"/>
                </a:solidFill>
              </a:rPr>
              <a:t>andere Krankheiten</a:t>
            </a: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Hauptursachen der Winter-</a:t>
            </a:r>
            <a:br>
              <a:rPr lang="de-CH" altLang="de-DE" sz="4800" dirty="0">
                <a:solidFill>
                  <a:schemeClr val="bg1"/>
                </a:solidFill>
              </a:rPr>
            </a:br>
            <a:r>
              <a:rPr lang="de-CH" altLang="de-DE" sz="4800" dirty="0" err="1">
                <a:solidFill>
                  <a:schemeClr val="bg1"/>
                </a:solidFill>
              </a:rPr>
              <a:t>verluste</a:t>
            </a:r>
            <a:endParaRPr lang="de-CH" altLang="de-DE" sz="48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endParaRPr lang="de-CH" altLang="de-DE" sz="20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de-CH" altLang="de-DE" sz="4800" dirty="0">
                <a:solidFill>
                  <a:schemeClr val="bg1"/>
                </a:solidFill>
              </a:rPr>
              <a:t>Konzept </a:t>
            </a:r>
            <a:r>
              <a:rPr lang="de-CH" altLang="de-DE" sz="4800" dirty="0" err="1" smtClean="0">
                <a:solidFill>
                  <a:schemeClr val="bg1"/>
                </a:solidFill>
              </a:rPr>
              <a:t>Varroabekämpf</a:t>
            </a:r>
            <a:r>
              <a:rPr lang="de-CH" altLang="de-DE" sz="4800" dirty="0" smtClean="0">
                <a:solidFill>
                  <a:schemeClr val="bg1"/>
                </a:solidFill>
              </a:rPr>
              <a:t> </a:t>
            </a:r>
            <a:endParaRPr lang="de-CH" altLang="de-DE" sz="4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33" r="19666" b="-22607"/>
          <a:stretch/>
        </p:blipFill>
        <p:spPr bwMode="auto">
          <a:xfrm>
            <a:off x="4051" y="0"/>
            <a:ext cx="9144001" cy="891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82791" y="620688"/>
            <a:ext cx="8829675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 err="1" smtClean="0">
                <a:solidFill>
                  <a:schemeClr val="bg1"/>
                </a:solidFill>
              </a:rPr>
              <a:t>Anbrüter</a:t>
            </a:r>
            <a:r>
              <a:rPr lang="de-CH" sz="4400" dirty="0" smtClean="0">
                <a:solidFill>
                  <a:schemeClr val="bg1"/>
                </a:solidFill>
              </a:rPr>
              <a:t>/Pflegevolk</a:t>
            </a:r>
          </a:p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 smtClean="0">
                <a:solidFill>
                  <a:schemeClr val="bg1"/>
                </a:solidFill>
              </a:rPr>
              <a:t>Zuchtstoffauslese /</a:t>
            </a:r>
            <a:r>
              <a:rPr lang="de-CH" sz="4400" dirty="0" err="1" smtClean="0">
                <a:solidFill>
                  <a:schemeClr val="bg1"/>
                </a:solidFill>
              </a:rPr>
              <a:t>Umlarven</a:t>
            </a:r>
            <a:endParaRPr lang="de-CH" sz="44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>
                <a:solidFill>
                  <a:schemeClr val="bg1"/>
                </a:solidFill>
              </a:rPr>
              <a:t>Begattungseinheiten bereitstellen</a:t>
            </a:r>
          </a:p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>
                <a:solidFill>
                  <a:schemeClr val="bg1"/>
                </a:solidFill>
              </a:rPr>
              <a:t>Zellen verschulen</a:t>
            </a:r>
          </a:p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>
                <a:solidFill>
                  <a:schemeClr val="bg1"/>
                </a:solidFill>
              </a:rPr>
              <a:t>Begattungsstation</a:t>
            </a:r>
          </a:p>
          <a:p>
            <a:pPr marL="742950" indent="-742950">
              <a:lnSpc>
                <a:spcPts val="6600"/>
              </a:lnSpc>
              <a:buFont typeface="+mj-lt"/>
              <a:buAutoNum type="arabicPeriod"/>
            </a:pPr>
            <a:r>
              <a:rPr lang="de-CH" sz="4400" dirty="0">
                <a:solidFill>
                  <a:schemeClr val="bg1"/>
                </a:solidFill>
              </a:rPr>
              <a:t>Königinnen prüfen und zeichnen</a:t>
            </a:r>
          </a:p>
        </p:txBody>
      </p:sp>
    </p:spTree>
    <p:extLst>
      <p:ext uri="{BB962C8B-B14F-4D97-AF65-F5344CB8AC3E}">
        <p14:creationId xmlns:p14="http://schemas.microsoft.com/office/powerpoint/2010/main" val="3881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lp-skoswb-1006\BGD\Allgemeine Ablage\Fotos\Hunzinger M. Zucht Juni 13\Brutappara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7" t="-1245" r="-9886"/>
          <a:stretch/>
        </p:blipFill>
        <p:spPr bwMode="auto">
          <a:xfrm>
            <a:off x="0" y="-85328"/>
            <a:ext cx="10080104" cy="69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823467" y="5301208"/>
            <a:ext cx="57606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 smtClean="0"/>
              <a:t>34.5</a:t>
            </a:r>
            <a:endParaRPr lang="de-CH" sz="1400" dirty="0"/>
          </a:p>
        </p:txBody>
      </p:sp>
      <p:sp>
        <p:nvSpPr>
          <p:cNvPr id="3" name="Rechteck 2"/>
          <p:cNvSpPr/>
          <p:nvPr/>
        </p:nvSpPr>
        <p:spPr>
          <a:xfrm>
            <a:off x="4680013" y="5263721"/>
            <a:ext cx="360039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/>
              <a:t>60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6862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BGD\Martin Hunzinger\Imkerei\Ertragsvölker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14" r="8677"/>
          <a:stretch/>
        </p:blipFill>
        <p:spPr bwMode="auto">
          <a:xfrm>
            <a:off x="0" y="-35657"/>
            <a:ext cx="9144000" cy="6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851920" y="5777731"/>
            <a:ext cx="48862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Kontrolle Inspektor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BGD\Martin Hunzinger\Imkerei\Durchsicht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0" r="12173"/>
          <a:stretch/>
        </p:blipFill>
        <p:spPr bwMode="auto">
          <a:xfrm>
            <a:off x="-108520" y="-150444"/>
            <a:ext cx="9144001" cy="699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995936" y="5777731"/>
            <a:ext cx="48862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Kontrolle Inspektor</a:t>
            </a:r>
          </a:p>
        </p:txBody>
      </p:sp>
    </p:spTree>
    <p:extLst>
      <p:ext uri="{BB962C8B-B14F-4D97-AF65-F5344CB8AC3E}">
        <p14:creationId xmlns:p14="http://schemas.microsoft.com/office/powerpoint/2010/main" val="29452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ini Plus\Begattungskästchen abfüllen\DSC_00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2" r="6893"/>
          <a:stretch/>
        </p:blipFill>
        <p:spPr bwMode="auto">
          <a:xfrm>
            <a:off x="-497160" y="0"/>
            <a:ext cx="9641160" cy="68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323420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2400" b="1" dirty="0" err="1" smtClean="0">
                <a:solidFill>
                  <a:schemeClr val="bg1"/>
                </a:solidFill>
              </a:rPr>
              <a:t>Miniplus</a:t>
            </a:r>
            <a:r>
              <a:rPr lang="de-CH" sz="2400" b="1" dirty="0" smtClean="0">
                <a:solidFill>
                  <a:schemeClr val="bg1"/>
                </a:solidFill>
              </a:rPr>
              <a:t> «Überwinterungskasten als Lieferant für Bienen und Waben der </a:t>
            </a:r>
            <a:r>
              <a:rPr lang="de-CH" sz="2400" b="1" dirty="0" err="1" smtClean="0">
                <a:solidFill>
                  <a:schemeClr val="bg1"/>
                </a:solidFill>
              </a:rPr>
              <a:t>Zuchtkästli</a:t>
            </a: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1275732" y="308908"/>
            <a:ext cx="6551794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Begattungseinheiten </a:t>
            </a:r>
          </a:p>
          <a:p>
            <a:pPr>
              <a:lnSpc>
                <a:spcPts val="6600"/>
              </a:lnSpc>
            </a:pPr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bereitstellen</a:t>
            </a:r>
            <a:endParaRPr lang="de-CH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ini Plus\Begattungskästchen abfüllen\DSC_003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21" t="3022" r="1466"/>
          <a:stretch/>
        </p:blipFill>
        <p:spPr bwMode="auto">
          <a:xfrm>
            <a:off x="0" y="0"/>
            <a:ext cx="9144000" cy="685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580112" y="5517232"/>
            <a:ext cx="320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solidFill>
                  <a:schemeClr val="bg1"/>
                </a:solidFill>
              </a:rPr>
              <a:t>Zuchtkästli</a:t>
            </a:r>
            <a:r>
              <a:rPr lang="de-CH" sz="2800" b="1" dirty="0" smtClean="0">
                <a:solidFill>
                  <a:schemeClr val="bg1"/>
                </a:solidFill>
              </a:rPr>
              <a:t> bereitstellen</a:t>
            </a:r>
            <a:endParaRPr lang="de-CH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1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59"/>
          <a:stretch/>
        </p:blipFill>
        <p:spPr bwMode="auto">
          <a:xfrm>
            <a:off x="1" y="0"/>
            <a:ext cx="9144000" cy="72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020272" y="5229200"/>
            <a:ext cx="2123728" cy="10801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err="1" smtClean="0"/>
              <a:t>Zuchtkästli</a:t>
            </a:r>
            <a:r>
              <a:rPr lang="de-CH" sz="2800" dirty="0" smtClean="0"/>
              <a:t> bereitstellen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0596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tin Hunzinger\Zucht\DSC_017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1" t="-1" r="3824" b="-1390"/>
          <a:stretch/>
        </p:blipFill>
        <p:spPr bwMode="auto">
          <a:xfrm>
            <a:off x="0" y="0"/>
            <a:ext cx="9144000" cy="69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1004" y="404664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</a:rPr>
              <a:t>Miniplusboden mit </a:t>
            </a:r>
          </a:p>
          <a:p>
            <a:r>
              <a:rPr lang="de-CH" sz="3200" b="1" dirty="0" smtClean="0">
                <a:solidFill>
                  <a:schemeClr val="bg1"/>
                </a:solidFill>
              </a:rPr>
              <a:t>Drohnengitter</a:t>
            </a:r>
            <a:endParaRPr lang="de-C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ni Plus\Begattungskästchen abfüllen\DSC_0013_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7" t="-6438" r="5839" b="760"/>
          <a:stretch/>
        </p:blipFill>
        <p:spPr bwMode="auto">
          <a:xfrm>
            <a:off x="0" y="-444924"/>
            <a:ext cx="9144000" cy="730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5142188"/>
            <a:ext cx="522771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Vorbereitung</a:t>
            </a:r>
          </a:p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Begattungskästchen</a:t>
            </a:r>
          </a:p>
        </p:txBody>
      </p:sp>
    </p:spTree>
    <p:extLst>
      <p:ext uri="{BB962C8B-B14F-4D97-AF65-F5344CB8AC3E}">
        <p14:creationId xmlns:p14="http://schemas.microsoft.com/office/powerpoint/2010/main" val="482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ini Plus\Begattungskästchen abfüllen\DSC_0014_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11270" b="1"/>
          <a:stretch/>
        </p:blipFill>
        <p:spPr bwMode="auto">
          <a:xfrm>
            <a:off x="-11211" y="4949"/>
            <a:ext cx="9155211" cy="68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ini Plus\Begattungskästchen abfüllen\DSC_001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904" b="277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43" t="4383" r="112" b="5147"/>
          <a:stretch/>
        </p:blipFill>
        <p:spPr bwMode="auto">
          <a:xfrm>
            <a:off x="12097" y="8593"/>
            <a:ext cx="91319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75856" y="4795897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Miniplus</a:t>
            </a:r>
            <a:r>
              <a: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mit 3 Brutzargen und 2 bis 4 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Honig-Zargen</a:t>
            </a:r>
            <a:endParaRPr lang="de-CH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ini Plus\Begattungskästchen abfüllen\DSC_003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55" t="377" r="146" b="161"/>
          <a:stretch/>
        </p:blipFill>
        <p:spPr bwMode="auto">
          <a:xfrm>
            <a:off x="-1" y="-29763"/>
            <a:ext cx="9144001" cy="68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ini Plus\Begattungskästchen abfüllen\DSC_003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375"/>
          <a:stretch/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404664"/>
            <a:ext cx="43204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Arbeitsschritte:</a:t>
            </a:r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r>
              <a:rPr lang="de-CH" sz="2400" dirty="0" smtClean="0"/>
              <a:t>Bevölkern der Miniplus 4-7</a:t>
            </a:r>
            <a:r>
              <a:rPr lang="de-CH" sz="2400" dirty="0"/>
              <a:t> </a:t>
            </a:r>
            <a:r>
              <a:rPr lang="de-CH" sz="2400" dirty="0" smtClean="0"/>
              <a:t>Tage vor beifügen der Zellen</a:t>
            </a:r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r>
              <a:rPr lang="de-CH" sz="2400" dirty="0" smtClean="0"/>
              <a:t>Zügeln der </a:t>
            </a:r>
            <a:r>
              <a:rPr lang="de-CH" sz="2400" dirty="0" err="1" smtClean="0"/>
              <a:t>Miniplus</a:t>
            </a:r>
            <a:r>
              <a:rPr lang="de-CH" sz="2400" dirty="0" smtClean="0"/>
              <a:t> auf einen anderen Standort</a:t>
            </a:r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r>
              <a:rPr lang="de-CH" sz="2400" dirty="0" smtClean="0"/>
              <a:t>Beifügen der Zellen am 10./11.Tag nach dem </a:t>
            </a:r>
            <a:r>
              <a:rPr lang="de-CH" sz="2400" dirty="0" err="1" smtClean="0"/>
              <a:t>Umlarven</a:t>
            </a:r>
            <a:endParaRPr lang="de-CH" sz="2400" dirty="0" smtClean="0"/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r>
              <a:rPr lang="de-CH" sz="2400" dirty="0" smtClean="0"/>
              <a:t>Aufführen der Miniplus auf die Begattungsstation am 13. - 15. Tag nach </a:t>
            </a:r>
            <a:r>
              <a:rPr lang="de-CH" sz="2400" dirty="0" err="1" smtClean="0"/>
              <a:t>Umlarven</a:t>
            </a:r>
            <a:endParaRPr lang="de-CH" sz="2400" dirty="0" smtClean="0"/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r>
              <a:rPr lang="de-CH" sz="2400" dirty="0" smtClean="0"/>
              <a:t>2 Wochen auf Begattungsstation belassen</a:t>
            </a:r>
          </a:p>
          <a:p>
            <a:pPr marL="285750" indent="-285750">
              <a:lnSpc>
                <a:spcPts val="3500"/>
              </a:lnSpc>
              <a:buFont typeface="Arial" pitchFamily="34" charset="0"/>
              <a:buChar char="•"/>
            </a:pPr>
            <a:endParaRPr lang="de-CH" dirty="0" smtClean="0"/>
          </a:p>
          <a:p>
            <a:pPr marL="285750" indent="-285750">
              <a:buFont typeface="Arial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02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alp-skoswb-1006\BGD\Allgemeine Ablage\Fotos\Hunzinger M. Zucht Juni 13\Zelle verschul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9"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475656" y="130522"/>
            <a:ext cx="6450805" cy="85555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de-CH" sz="3200" dirty="0" smtClean="0">
                <a:solidFill>
                  <a:schemeClr val="bg1"/>
                </a:solidFill>
              </a:rPr>
              <a:t>4</a:t>
            </a: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Zellen </a:t>
            </a:r>
            <a:r>
              <a:rPr lang="de-CH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verschulen</a:t>
            </a:r>
            <a:r>
              <a:rPr lang="de-CH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de-CH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lp-skoswb-1006\BGD\Allgemeine Ablage\Fotos\Hunzinger M. Zucht Juni 13\Drohnenvölker Dent de Ly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96" b="2170"/>
          <a:stretch/>
        </p:blipFill>
        <p:spPr bwMode="auto">
          <a:xfrm>
            <a:off x="0" y="-20629"/>
            <a:ext cx="9144000" cy="70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771800" y="116632"/>
            <a:ext cx="5766322" cy="85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Begattungsstation</a:t>
            </a:r>
            <a:endParaRPr lang="de-CH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67013" y="1321604"/>
            <a:ext cx="25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 smtClean="0">
                <a:solidFill>
                  <a:schemeClr val="bg1"/>
                </a:solidFill>
              </a:rPr>
              <a:t>Dent</a:t>
            </a:r>
            <a:r>
              <a:rPr lang="de-CH" sz="3600" dirty="0" smtClean="0">
                <a:solidFill>
                  <a:schemeClr val="bg1"/>
                </a:solidFill>
              </a:rPr>
              <a:t> de </a:t>
            </a:r>
            <a:r>
              <a:rPr lang="de-CH" sz="3600" dirty="0" err="1">
                <a:solidFill>
                  <a:schemeClr val="bg1"/>
                </a:solidFill>
              </a:rPr>
              <a:t>L</a:t>
            </a:r>
            <a:r>
              <a:rPr lang="de-CH" sz="3600" dirty="0" err="1" smtClean="0">
                <a:solidFill>
                  <a:schemeClr val="bg1"/>
                </a:solidFill>
              </a:rPr>
              <a:t>ys</a:t>
            </a:r>
            <a:endParaRPr lang="de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GD\Martin Hunzinger\Imkerei\Abspergitter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2" r="7793" b="206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563888" y="0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Starke </a:t>
            </a:r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Drohnenvöker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7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alp-skoswb-1006\BGD\Jürg Glanzmann\Fotos\Hunzinger Martin 22.5.13 Zucht\IMG_008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732240" y="620688"/>
            <a:ext cx="24007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Drohnen-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Waben pro 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Volk</a:t>
            </a:r>
          </a:p>
        </p:txBody>
      </p:sp>
    </p:spTree>
    <p:extLst>
      <p:ext uri="{BB962C8B-B14F-4D97-AF65-F5344CB8AC3E}">
        <p14:creationId xmlns:p14="http://schemas.microsoft.com/office/powerpoint/2010/main" val="247207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alp-skoswb-1006\BGD\Jürg Glanzmann\Fotos\Hunzinger Martin 22.5.13 Zucht\IMG_00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-24"/>
            <a:ext cx="47880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Drohnenvölker müssen viel Futter haben</a:t>
            </a:r>
          </a:p>
        </p:txBody>
      </p:sp>
    </p:spTree>
    <p:extLst>
      <p:ext uri="{BB962C8B-B14F-4D97-AF65-F5344CB8AC3E}">
        <p14:creationId xmlns:p14="http://schemas.microsoft.com/office/powerpoint/2010/main" val="5728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alp-skoswb-1006\BGD\Allgemeine Ablage\Fotos\Hunzinger M. Zucht Juni 13\Belegstation anfuhr Miniplu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9217"/>
          <a:stretch/>
        </p:blipFill>
        <p:spPr bwMode="auto">
          <a:xfrm>
            <a:off x="-1620688" y="-827520"/>
            <a:ext cx="12833350" cy="85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794" cy="690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04788"/>
            <a:ext cx="85725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45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lp-skoswb-1006\BGD\Allgemeine Ablage\Fotos\Hunzinger M. Zucht Juni 13\Belegstation Begattungskästli Miniplu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74"/>
          <a:stretch/>
        </p:blipFill>
        <p:spPr bwMode="auto">
          <a:xfrm>
            <a:off x="-1844675" y="-963488"/>
            <a:ext cx="10988675" cy="85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-828600" y="-62776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err="1" smtClean="0">
                <a:solidFill>
                  <a:schemeClr val="bg1"/>
                </a:solidFill>
              </a:rPr>
              <a:t>Dent</a:t>
            </a:r>
            <a:r>
              <a:rPr lang="de-CH" sz="3600" dirty="0" smtClean="0">
                <a:solidFill>
                  <a:schemeClr val="bg1"/>
                </a:solidFill>
              </a:rPr>
              <a:t> de </a:t>
            </a:r>
            <a:r>
              <a:rPr lang="de-CH" sz="3600" dirty="0" err="1" smtClean="0">
                <a:solidFill>
                  <a:schemeClr val="bg1"/>
                </a:solidFill>
              </a:rPr>
              <a:t>Lys</a:t>
            </a:r>
            <a:endParaRPr lang="de-C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5" t="2327" r="12798" b="8606"/>
          <a:stretch/>
        </p:blipFill>
        <p:spPr bwMode="auto">
          <a:xfrm>
            <a:off x="0" y="-22183"/>
            <a:ext cx="9595263" cy="688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5285400"/>
            <a:ext cx="20056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räftiges</a:t>
            </a:r>
            <a:r>
              <a:rPr lang="de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vitales 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Volk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19769" y="332656"/>
            <a:ext cx="615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de-CH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Anbrüter</a:t>
            </a:r>
            <a:r>
              <a:rPr lang="de-CH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/Pflegevolk</a:t>
            </a:r>
            <a:endParaRPr lang="de-CH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BGD\Begattungskästchen abfüllen\DSC_002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6" r="9715"/>
          <a:stretch/>
        </p:blipFill>
        <p:spPr bwMode="auto">
          <a:xfrm>
            <a:off x="1956" y="-31018"/>
            <a:ext cx="9144000" cy="68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4357932" y="6150114"/>
            <a:ext cx="4788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Kontrolle </a:t>
            </a:r>
            <a:r>
              <a:rPr lang="de-CH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Brutbild</a:t>
            </a:r>
            <a:endParaRPr lang="de-CH" sz="4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0" y="24120"/>
            <a:ext cx="846043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600"/>
              </a:lnSpc>
            </a:pPr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Königinnen prüfen/zeichnen</a:t>
            </a:r>
            <a:endParaRPr lang="de-CH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Königin unter Gitter.JPG"/>
          <p:cNvPicPr>
            <a:picLocks noChangeAspect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94" t="6406"/>
          <a:stretch>
            <a:fillRect/>
          </a:stretch>
        </p:blipFill>
        <p:spPr>
          <a:xfrm>
            <a:off x="0" y="0"/>
            <a:ext cx="4572000" cy="6863954"/>
          </a:xfrm>
          <a:prstGeom prst="rect">
            <a:avLst/>
          </a:prstGeom>
        </p:spPr>
      </p:pic>
      <p:pic>
        <p:nvPicPr>
          <p:cNvPr id="5" name="Grafik 4" descr="gefangene Königin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6" t="7654" r="27871" b="25298"/>
          <a:stretch>
            <a:fillRect/>
          </a:stretch>
        </p:blipFill>
        <p:spPr>
          <a:xfrm rot="16200000">
            <a:off x="3420945" y="1134944"/>
            <a:ext cx="6858001" cy="458811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-24"/>
            <a:ext cx="250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</a:t>
            </a:r>
          </a:p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zeichnen</a:t>
            </a:r>
          </a:p>
        </p:txBody>
      </p:sp>
      <p:sp>
        <p:nvSpPr>
          <p:cNvPr id="6" name="Rechteck 5"/>
          <p:cNvSpPr/>
          <p:nvPr/>
        </p:nvSpPr>
        <p:spPr>
          <a:xfrm>
            <a:off x="5357818" y="6143644"/>
            <a:ext cx="353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 fixieren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fixieren, Leim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4"/>
          <a:stretch>
            <a:fillRect/>
          </a:stretch>
        </p:blipFill>
        <p:spPr>
          <a:xfrm>
            <a:off x="0" y="0"/>
            <a:ext cx="9175914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857752" y="6072206"/>
            <a:ext cx="3000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Leim auftragen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-24"/>
            <a:ext cx="250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</a:t>
            </a:r>
          </a:p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zeichnen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ixieren, Plättli aufkleben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8" r="553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572132" y="6072206"/>
            <a:ext cx="3214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Plättli</a:t>
            </a:r>
            <a:r>
              <a:rPr lang="de-CH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aufkleben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-24"/>
            <a:ext cx="250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</a:t>
            </a:r>
          </a:p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zeichnen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freihändiges Zeichne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42"/>
          <a:stretch>
            <a:fillRect/>
          </a:stretch>
        </p:blipFill>
        <p:spPr>
          <a:xfrm>
            <a:off x="-32" y="0"/>
            <a:ext cx="9144032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572000" y="-24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Freihändig mit dem Stift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5534561"/>
            <a:ext cx="250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</a:t>
            </a:r>
          </a:p>
          <a:p>
            <a:r>
              <a:rPr lang="de-CH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zeichnen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ini Plus\Begattungskästchen abfüllen\DSC_0011_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8" r="9695" b="9091"/>
          <a:stretch/>
        </p:blipFill>
        <p:spPr bwMode="auto">
          <a:xfrm>
            <a:off x="35024" y="0"/>
            <a:ext cx="9144000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539" y="5157215"/>
            <a:ext cx="33591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umsplatzhalter 3"/>
          <p:cNvSpPr txBox="1">
            <a:spLocks/>
          </p:cNvSpPr>
          <p:nvPr/>
        </p:nvSpPr>
        <p:spPr>
          <a:xfrm>
            <a:off x="323528" y="6348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5" name="Datumsplatzhalter 3"/>
          <p:cNvSpPr txBox="1">
            <a:spLocks/>
          </p:cNvSpPr>
          <p:nvPr/>
        </p:nvSpPr>
        <p:spPr>
          <a:xfrm>
            <a:off x="475928" y="65008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CH" dirty="0" smtClean="0"/>
              <a:t>Juli 2013</a:t>
            </a:r>
            <a:endParaRPr lang="de-CH" dirty="0"/>
          </a:p>
        </p:txBody>
      </p:sp>
      <p:sp>
        <p:nvSpPr>
          <p:cNvPr id="6" name="Datumsplatzhalter 3"/>
          <p:cNvSpPr txBox="1">
            <a:spLocks/>
          </p:cNvSpPr>
          <p:nvPr/>
        </p:nvSpPr>
        <p:spPr>
          <a:xfrm>
            <a:off x="628328" y="66532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6588224" y="6449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8" name="Datumsplatzhalter 3"/>
          <p:cNvSpPr txBox="1">
            <a:spLocks/>
          </p:cNvSpPr>
          <p:nvPr/>
        </p:nvSpPr>
        <p:spPr>
          <a:xfrm>
            <a:off x="6740624" y="66017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6893024" y="67541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10" name="Datumsplatzhalter 3"/>
          <p:cNvSpPr txBox="1">
            <a:spLocks/>
          </p:cNvSpPr>
          <p:nvPr/>
        </p:nvSpPr>
        <p:spPr>
          <a:xfrm>
            <a:off x="7045424" y="6906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11" name="Datumsplatzhalter 3"/>
          <p:cNvSpPr txBox="1">
            <a:spLocks/>
          </p:cNvSpPr>
          <p:nvPr/>
        </p:nvSpPr>
        <p:spPr>
          <a:xfrm>
            <a:off x="7197824" y="70589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12" name="Datumsplatzhalter 3"/>
          <p:cNvSpPr txBox="1">
            <a:spLocks/>
          </p:cNvSpPr>
          <p:nvPr/>
        </p:nvSpPr>
        <p:spPr>
          <a:xfrm>
            <a:off x="7350224" y="7211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dirty="0"/>
          </a:p>
        </p:txBody>
      </p:sp>
      <p:sp>
        <p:nvSpPr>
          <p:cNvPr id="13" name="Fußzeilenplatzhalter 17"/>
          <p:cNvSpPr txBox="1">
            <a:spLocks/>
          </p:cNvSpPr>
          <p:nvPr/>
        </p:nvSpPr>
        <p:spPr>
          <a:xfrm>
            <a:off x="3059832" y="648600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©</a:t>
            </a:r>
            <a:r>
              <a:rPr lang="de-DE" dirty="0" err="1" smtClean="0"/>
              <a:t>apiservice</a:t>
            </a:r>
            <a:r>
              <a:rPr lang="de-DE" dirty="0" smtClean="0"/>
              <a:t>-gmbh </a:t>
            </a:r>
            <a:endParaRPr lang="de-CH" dirty="0"/>
          </a:p>
        </p:txBody>
      </p:sp>
      <p:sp>
        <p:nvSpPr>
          <p:cNvPr id="14" name="Fußzeilenplatzhalter 17"/>
          <p:cNvSpPr txBox="1">
            <a:spLocks/>
          </p:cNvSpPr>
          <p:nvPr/>
        </p:nvSpPr>
        <p:spPr>
          <a:xfrm>
            <a:off x="6207224" y="64241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Bienengesundheitsdienst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74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7" name="Picture 3" descr="\\alp-skoswb-1006\BGD\Ruedi Ritter\Bilder\Imkerei\Königinnenzucht\Mini Plus\Zucht beginnen\DSC_025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9" t="-2431" r="1" b="2851"/>
          <a:stretch/>
        </p:blipFill>
        <p:spPr bwMode="auto">
          <a:xfrm>
            <a:off x="1547666" y="-99392"/>
            <a:ext cx="7596334" cy="50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66"/>
            <a:ext cx="3851920" cy="725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>
          <a:xfrm>
            <a:off x="-366848" y="34034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Pfeil nach rechts 7"/>
          <p:cNvSpPr/>
          <p:nvPr/>
        </p:nvSpPr>
        <p:spPr>
          <a:xfrm>
            <a:off x="-366848" y="42930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Pfeil nach rechts 8"/>
          <p:cNvSpPr/>
          <p:nvPr/>
        </p:nvSpPr>
        <p:spPr>
          <a:xfrm>
            <a:off x="-366848" y="51135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Pfeil nach rechts 9"/>
          <p:cNvSpPr/>
          <p:nvPr/>
        </p:nvSpPr>
        <p:spPr>
          <a:xfrm>
            <a:off x="-366848" y="58527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extfeld 4"/>
          <p:cNvSpPr txBox="1"/>
          <p:nvPr/>
        </p:nvSpPr>
        <p:spPr>
          <a:xfrm>
            <a:off x="4716016" y="5309431"/>
            <a:ext cx="30523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smtClean="0"/>
              <a:t>Königinnengitter </a:t>
            </a:r>
          </a:p>
          <a:p>
            <a:r>
              <a:rPr lang="de-CH" sz="3200" dirty="0" smtClean="0"/>
              <a:t>zwischen </a:t>
            </a:r>
          </a:p>
          <a:p>
            <a:r>
              <a:rPr lang="de-CH" sz="3200" dirty="0" smtClean="0"/>
              <a:t>Brutzargen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15646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 r="13966" b="914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7504" y="260648"/>
            <a:ext cx="4280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 darf nicht in </a:t>
            </a:r>
          </a:p>
          <a:p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Anbrüter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gelangen!</a:t>
            </a:r>
            <a:endParaRPr lang="de-CH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732240" y="5013176"/>
            <a:ext cx="2257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Zarge mit </a:t>
            </a:r>
          </a:p>
          <a:p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Königin</a:t>
            </a:r>
            <a:b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separieren</a:t>
            </a:r>
            <a:endParaRPr lang="de-CH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84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BGD\Zucht beginnen\DSC_02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3" r="-11597"/>
          <a:stretch/>
        </p:blipFill>
        <p:spPr bwMode="auto">
          <a:xfrm>
            <a:off x="0" y="1"/>
            <a:ext cx="1021700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385913" y="4765084"/>
            <a:ext cx="2743050" cy="206210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CH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Anbrüter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/ </a:t>
            </a:r>
            <a:r>
              <a: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Pflegevolk</a:t>
            </a:r>
            <a:r>
              <a:rPr lang="de-CH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zusammen stellen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9512" y="292494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>
                <a:solidFill>
                  <a:schemeClr val="bg1"/>
                </a:solidFill>
              </a:rPr>
              <a:t>Stamm-</a:t>
            </a:r>
          </a:p>
          <a:p>
            <a:r>
              <a:rPr lang="de-CH" sz="2800" dirty="0" err="1" smtClean="0">
                <a:solidFill>
                  <a:schemeClr val="bg1"/>
                </a:solidFill>
              </a:rPr>
              <a:t>volk</a:t>
            </a:r>
            <a:endParaRPr lang="de-CH" sz="2800" dirty="0">
              <a:solidFill>
                <a:schemeClr val="bg1"/>
              </a:solidFill>
            </a:endParaRPr>
          </a:p>
        </p:txBody>
      </p:sp>
      <p:sp>
        <p:nvSpPr>
          <p:cNvPr id="5" name="Pfeil nach rechts 4"/>
          <p:cNvSpPr/>
          <p:nvPr/>
        </p:nvSpPr>
        <p:spPr>
          <a:xfrm rot="1771294">
            <a:off x="883473" y="37106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6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rtin Hunzinger\Zucht\DSC_116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71" r="10913"/>
          <a:stretch/>
        </p:blipFill>
        <p:spPr bwMode="auto">
          <a:xfrm>
            <a:off x="-961901" y="6089"/>
            <a:ext cx="10105901" cy="685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116632"/>
            <a:ext cx="8686993" cy="8555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600"/>
              </a:lnSpc>
            </a:pPr>
            <a:r>
              <a:rPr lang="de-CH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Zuchtstoffauslese / </a:t>
            </a:r>
            <a:r>
              <a:rPr lang="de-CH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Umlarven</a:t>
            </a:r>
            <a:endParaRPr lang="de-CH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642910" y="4643446"/>
            <a:ext cx="8403011" cy="1965057"/>
            <a:chOff x="642910" y="4643446"/>
            <a:chExt cx="8403011" cy="1965057"/>
          </a:xfrm>
        </p:grpSpPr>
        <p:sp>
          <p:nvSpPr>
            <p:cNvPr id="3" name="Textfeld 2"/>
            <p:cNvSpPr txBox="1"/>
            <p:nvPr/>
          </p:nvSpPr>
          <p:spPr>
            <a:xfrm>
              <a:off x="4788024" y="5373216"/>
              <a:ext cx="425789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Wabe mit Zuchtstoff</a:t>
              </a:r>
            </a:p>
            <a:p>
              <a:r>
                <a:rPr lang="de-CH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sorgfältig abwischen</a:t>
              </a:r>
              <a:endParaRPr lang="de-CH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Grafik 4" descr="abgeschagene Brutwabe.JPG"/>
            <p:cNvPicPr>
              <a:picLocks noChangeAspect="1"/>
            </p:cNvPicPr>
            <p:nvPr/>
          </p:nvPicPr>
          <p:blipFill>
            <a:blip r:embed="rId4" cstate="email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344" r="18750" b="67644"/>
            <a:stretch>
              <a:fillRect/>
            </a:stretch>
          </p:blipFill>
          <p:spPr>
            <a:xfrm>
              <a:off x="642910" y="4643446"/>
              <a:ext cx="2643206" cy="19650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BGD\Martin Hunzinger\Imkerei\Sanftmut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49"/>
          <a:stretch/>
        </p:blipFill>
        <p:spPr bwMode="auto">
          <a:xfrm>
            <a:off x="4860032" y="0"/>
            <a:ext cx="428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428783"/>
            <a:ext cx="468052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>
                <a:latin typeface="Arial" pitchFamily="34" charset="0"/>
                <a:cs typeface="Arial" pitchFamily="34" charset="0"/>
              </a:rPr>
              <a:t>Zuchtkriterien:</a:t>
            </a:r>
          </a:p>
          <a:p>
            <a:endParaRPr lang="de-CH" sz="32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de-CH" sz="3200" dirty="0" smtClean="0">
                <a:latin typeface="Arial" pitchFamily="34" charset="0"/>
                <a:cs typeface="Arial" pitchFamily="34" charset="0"/>
              </a:rPr>
              <a:t>Honigleistung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CH" sz="3200" dirty="0" smtClean="0">
                <a:latin typeface="Arial" pitchFamily="34" charset="0"/>
                <a:cs typeface="Arial" pitchFamily="34" charset="0"/>
              </a:rPr>
              <a:t>Sanftmut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CH" sz="3200" dirty="0" smtClean="0">
                <a:latin typeface="Arial" pitchFamily="34" charset="0"/>
                <a:cs typeface="Arial" pitchFamily="34" charset="0"/>
              </a:rPr>
              <a:t>Wabenstetigkeit  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CH" sz="3200" dirty="0" smtClean="0">
                <a:latin typeface="Arial" pitchFamily="34" charset="0"/>
                <a:cs typeface="Arial" pitchFamily="34" charset="0"/>
              </a:rPr>
              <a:t>Schwarmträgheit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CH" sz="3200" dirty="0" smtClean="0">
                <a:latin typeface="Arial" pitchFamily="34" charset="0"/>
                <a:cs typeface="Arial" pitchFamily="34" charset="0"/>
              </a:rPr>
              <a:t>Diverse Kriterien wie Putztrieb, Frühjahrsentwicklung, wenig Verbau/</a:t>
            </a:r>
            <a:r>
              <a:rPr lang="de-CH" sz="3200" dirty="0" err="1" smtClean="0">
                <a:latin typeface="Arial" pitchFamily="34" charset="0"/>
                <a:cs typeface="Arial" pitchFamily="34" charset="0"/>
              </a:rPr>
              <a:t>Wirrbau</a:t>
            </a:r>
            <a:r>
              <a:rPr lang="de-CH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CH" sz="3200" dirty="0" err="1" smtClean="0">
                <a:latin typeface="Arial" pitchFamily="34" charset="0"/>
                <a:cs typeface="Arial" pitchFamily="34" charset="0"/>
              </a:rPr>
              <a:t>Varroatoleranz</a:t>
            </a:r>
            <a:r>
              <a:rPr lang="de-CH" sz="3200" dirty="0" smtClean="0">
                <a:latin typeface="Arial" pitchFamily="34" charset="0"/>
                <a:cs typeface="Arial" pitchFamily="34" charset="0"/>
              </a:rPr>
              <a:t>, Langlebigkeit</a:t>
            </a:r>
          </a:p>
          <a:p>
            <a:pPr marL="285750" indent="-285750">
              <a:buFont typeface="Wingdings" pitchFamily="2" charset="2"/>
              <a:buChar char="§"/>
            </a:pPr>
            <a:endParaRPr lang="de-CH" sz="3200" b="1" dirty="0"/>
          </a:p>
        </p:txBody>
      </p:sp>
    </p:spTree>
    <p:extLst>
      <p:ext uri="{BB962C8B-B14F-4D97-AF65-F5344CB8AC3E}">
        <p14:creationId xmlns:p14="http://schemas.microsoft.com/office/powerpoint/2010/main" val="23477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1453</Words>
  <Application>Microsoft Office PowerPoint</Application>
  <PresentationFormat>Bildschirmpräsentation (4:3)</PresentationFormat>
  <Paragraphs>344</Paragraphs>
  <Slides>45</Slides>
  <Notes>45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6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Glanzmann Jürg</dc:creator>
  <cp:lastModifiedBy>alp-bgd5</cp:lastModifiedBy>
  <cp:revision>197</cp:revision>
  <cp:lastPrinted>2013-11-13T07:38:24Z</cp:lastPrinted>
  <dcterms:created xsi:type="dcterms:W3CDTF">2011-06-17T08:26:53Z</dcterms:created>
  <dcterms:modified xsi:type="dcterms:W3CDTF">2015-02-18T06:33:17Z</dcterms:modified>
</cp:coreProperties>
</file>